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58" r:id="rId5"/>
    <p:sldId id="262" r:id="rId6"/>
    <p:sldId id="259" r:id="rId7"/>
    <p:sldId id="264" r:id="rId8"/>
    <p:sldId id="261" r:id="rId9"/>
  </p:sldIdLst>
  <p:sldSz cx="14630400" cy="8229600"/>
  <p:notesSz cx="8229600" cy="14630400"/>
  <p:embeddedFontLst>
    <p:embeddedFont>
      <p:font typeface="Prata" panose="02010600030101010101" charset="0"/>
      <p:regular r:id="rId11"/>
    </p:embeddedFont>
    <p:embeddedFont>
      <p:font typeface="Raleway" pitchFamily="2" charset="0"/>
      <p:regular r:id="rId12"/>
      <p:bold r:id="rId1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937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665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C#：程式設計語言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1548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C#（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C-Sharp）是一種面向对象的</a:t>
            </a:r>
            <a:r>
              <a:rPr lang="zh-CN" alt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高级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程式設計語言，由微軟於2000年推出，專門用於在 .NET 平台上開發應用程式。它的設計目標是結合 C++ 和 Java 的優點，同時更加簡潔、安全、易用。C# 與 .NET Framework、.NET Core 共同發展，是 .NET 平台的主要程式設計語言。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2224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自2000年首次發布以來，C# 經歷了多個版本的演進。從最初的基本語法和面向对象特性，到引入泛型、LINQ、async/await 等重要功能，C# 不斷優化，適應現代程式設計需求。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98301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5990630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5966103"/>
            <a:ext cx="145292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by 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</a:rPr>
              <a:t>liam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 </a:t>
            </a:r>
            <a:r>
              <a:rPr lang="en-US" sz="1750" dirty="0" err="1">
                <a:solidFill>
                  <a:srgbClr val="CFCBBF"/>
                </a:solidFill>
                <a:latin typeface="Raleway" pitchFamily="34" charset="0"/>
              </a:rPr>
              <a:t>wu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</a:rPr>
              <a:t>  5</a:t>
            </a:r>
            <a:r>
              <a:rPr lang="zh-CN" altLang="en-US" sz="1750" dirty="0">
                <a:solidFill>
                  <a:srgbClr val="CFCBBF"/>
                </a:solidFill>
                <a:latin typeface="Raleway" pitchFamily="34" charset="0"/>
              </a:rPr>
              <a:t>年</a:t>
            </a:r>
            <a:r>
              <a:rPr lang="en-US" altLang="zh-CN" sz="1750" dirty="0">
                <a:solidFill>
                  <a:srgbClr val="CFCBBF"/>
                </a:solidFill>
                <a:latin typeface="Raleway" pitchFamily="34" charset="0"/>
              </a:rPr>
              <a:t>IT</a:t>
            </a:r>
            <a:r>
              <a:rPr lang="zh-CN" altLang="en-US" sz="1750" dirty="0">
                <a:solidFill>
                  <a:srgbClr val="CFCBBF"/>
                </a:solidFill>
                <a:latin typeface="Raleway" pitchFamily="34" charset="0"/>
              </a:rPr>
              <a:t>维护经验 ，</a:t>
            </a:r>
            <a:r>
              <a:rPr lang="en-US" altLang="zh-CN" sz="1750" dirty="0">
                <a:solidFill>
                  <a:srgbClr val="CFCBBF"/>
                </a:solidFill>
                <a:latin typeface="Raleway" pitchFamily="34" charset="0"/>
              </a:rPr>
              <a:t>10</a:t>
            </a:r>
            <a:r>
              <a:rPr lang="zh-CN" altLang="en-US" sz="1750" dirty="0">
                <a:solidFill>
                  <a:srgbClr val="CFCBBF"/>
                </a:solidFill>
                <a:latin typeface="Raleway" pitchFamily="34" charset="0"/>
              </a:rPr>
              <a:t>软件开发经验（包括但不限于</a:t>
            </a:r>
            <a:endParaRPr lang="en-US" altLang="zh-CN" sz="1750" dirty="0">
              <a:solidFill>
                <a:srgbClr val="CFCBBF"/>
              </a:solidFill>
              <a:latin typeface="Raleway" pitchFamily="34" charset="0"/>
            </a:endParaRPr>
          </a:p>
          <a:p>
            <a:pPr>
              <a:lnSpc>
                <a:spcPts val="2850"/>
              </a:lnSpc>
            </a:pPr>
            <a:r>
              <a:rPr lang="en-US" altLang="zh-CN" sz="1750" dirty="0">
                <a:solidFill>
                  <a:srgbClr val="CFCBBF"/>
                </a:solidFill>
                <a:latin typeface="Raleway" pitchFamily="34" charset="0"/>
              </a:rPr>
              <a:t>C#</a:t>
            </a:r>
            <a:r>
              <a:rPr lang="zh-CN" altLang="en-US" sz="1750" dirty="0">
                <a:solidFill>
                  <a:srgbClr val="CFCBBF"/>
                </a:solidFill>
                <a:latin typeface="Raleway" pitchFamily="34" charset="0"/>
              </a:rPr>
              <a:t>、</a:t>
            </a:r>
            <a:r>
              <a:rPr lang="en-US" altLang="zh-CN" sz="1750" dirty="0">
                <a:solidFill>
                  <a:srgbClr val="CFCBBF"/>
                </a:solidFill>
                <a:latin typeface="Raleway" pitchFamily="34" charset="0"/>
              </a:rPr>
              <a:t>HTML </a:t>
            </a:r>
            <a:r>
              <a:rPr lang="zh-CN" altLang="en-US" sz="1750" dirty="0">
                <a:solidFill>
                  <a:srgbClr val="CFCBBF"/>
                </a:solidFill>
                <a:latin typeface="Raleway" pitchFamily="34" charset="0"/>
              </a:rPr>
              <a:t>、</a:t>
            </a:r>
            <a:r>
              <a:rPr lang="en-US" altLang="zh-CN" sz="1750" dirty="0">
                <a:solidFill>
                  <a:srgbClr val="CFCBBF"/>
                </a:solidFill>
                <a:latin typeface="Raleway" pitchFamily="34" charset="0"/>
              </a:rPr>
              <a:t>CSS</a:t>
            </a:r>
            <a:r>
              <a:rPr lang="zh-CN" altLang="en-US" sz="1750" dirty="0">
                <a:solidFill>
                  <a:srgbClr val="CFCBBF"/>
                </a:solidFill>
                <a:latin typeface="Raleway" pitchFamily="34" charset="0"/>
              </a:rPr>
              <a:t>、</a:t>
            </a:r>
            <a:r>
              <a:rPr lang="en-US" altLang="zh-CN" sz="1750" dirty="0" err="1">
                <a:solidFill>
                  <a:srgbClr val="CFCBBF"/>
                </a:solidFill>
                <a:latin typeface="Raleway" pitchFamily="34" charset="0"/>
              </a:rPr>
              <a:t>javascript</a:t>
            </a:r>
            <a:r>
              <a:rPr lang="en-US" altLang="zh-CN" sz="1750" dirty="0">
                <a:solidFill>
                  <a:srgbClr val="CFCBBF"/>
                </a:solidFill>
                <a:latin typeface="Raleway" pitchFamily="34" charset="0"/>
              </a:rPr>
              <a:t> </a:t>
            </a:r>
            <a:r>
              <a:rPr lang="zh-CN" altLang="en-US" sz="1750" dirty="0">
                <a:solidFill>
                  <a:srgbClr val="CFCBBF"/>
                </a:solidFill>
                <a:latin typeface="Raleway" pitchFamily="34" charset="0"/>
              </a:rPr>
              <a:t>、</a:t>
            </a:r>
            <a:r>
              <a:rPr lang="en-US" altLang="zh-CN" sz="1750" dirty="0">
                <a:solidFill>
                  <a:srgbClr val="CFCBBF"/>
                </a:solidFill>
                <a:latin typeface="Raleway" pitchFamily="34" charset="0"/>
              </a:rPr>
              <a:t>SQL</a:t>
            </a:r>
            <a:r>
              <a:rPr lang="zh-CN" altLang="en-US" sz="1750" dirty="0">
                <a:solidFill>
                  <a:srgbClr val="CFCBBF"/>
                </a:solidFill>
                <a:latin typeface="Raleway" pitchFamily="34" charset="0"/>
              </a:rPr>
              <a:t>等前后端及数据库语言及</a:t>
            </a:r>
            <a:endParaRPr lang="en-US" altLang="zh-CN" sz="1750" dirty="0">
              <a:solidFill>
                <a:srgbClr val="CFCBBF"/>
              </a:solidFill>
              <a:latin typeface="Raleway" pitchFamily="34" charset="0"/>
            </a:endParaRPr>
          </a:p>
          <a:p>
            <a:pPr>
              <a:lnSpc>
                <a:spcPts val="2850"/>
              </a:lnSpc>
            </a:pPr>
            <a:r>
              <a:rPr lang="en-US" altLang="zh-CN" sz="1750" dirty="0">
                <a:solidFill>
                  <a:srgbClr val="CFCBBF"/>
                </a:solidFill>
                <a:latin typeface="Raleway" pitchFamily="34" charset="0"/>
              </a:rPr>
              <a:t>VUE </a:t>
            </a:r>
            <a:r>
              <a:rPr lang="zh-CN" altLang="en-US" sz="1750" dirty="0">
                <a:solidFill>
                  <a:srgbClr val="CFCBBF"/>
                </a:solidFill>
                <a:latin typeface="Raleway" pitchFamily="34" charset="0"/>
              </a:rPr>
              <a:t>框架等）</a:t>
            </a:r>
            <a:endParaRPr lang="en-US" sz="1750" dirty="0">
              <a:solidFill>
                <a:srgbClr val="CFCBBF"/>
              </a:solidFill>
              <a:latin typeface="Raleway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034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抽象程度高：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C# 隐藏了大量的底层硬件细节，开发者不需要关注内存管理、寄存器分配等复杂问题，可以更专注于业务逻辑的实现。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257544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面向对象：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C# 是一种纯面向对象的编程语言，通过类、对象、继承、多态等概念，将现实世界中的事物抽象成计算机程序中的对象，提高了代码的可维护性和可重用性。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805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类型安全：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C# 是一种强类型语言，编译器会在编译时检查数据类型的一致性，减少运行时错误。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2274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垃圾回收：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C# 提供了自动垃圾回收机制，开发者无需手动管理内存，避免了内存泄漏等问题。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649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丰富的类库：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.NET Framework 提供了庞大的类库，涵盖了各种功能，使得开发者可以快速构建应用程序。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6800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C# 与低级语言的区别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93790" y="573345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低级语言（汇编语言）：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更接近计算机硬件，需要开发者手动管理内存，代码编写较为复杂。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1756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高级语言（如C#）：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更加抽象，提供了更高级的语言特性，使得开发更加高效和便捷。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5414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C#、.NET Framework 和 .NET Core 的關係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C#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C# 是一種程式設計語言，用於開發執行在 .NET 平台上的應用程式。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.NET Framework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.NET Framework 是微軟早期推出的開發平台，僅支援 Windows 作業系統，功能強大但不跨平台。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.NET Core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.NET Core 是對 .NET Framework 的重構與現代化，支援跨平台開發，是目前微軟主推的開發平台。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6479" y="1065848"/>
            <a:ext cx="7326868" cy="562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.NET Framework：經典的開發平台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375083" y="1898452"/>
            <a:ext cx="22860" cy="5265182"/>
          </a:xfrm>
          <a:prstGeom prst="roundRect">
            <a:avLst>
              <a:gd name="adj" fmla="val 118127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6566178" y="2292072"/>
            <a:ext cx="630079" cy="22860"/>
          </a:xfrm>
          <a:prstGeom prst="roundRect">
            <a:avLst>
              <a:gd name="adj" fmla="val 118127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6183987" y="2100977"/>
            <a:ext cx="405051" cy="405051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6339840" y="2168485"/>
            <a:ext cx="93226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376636" y="2078474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2002年：首次發布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376636" y="2467689"/>
            <a:ext cx="6623685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.NET Framework 1.0 推出，支援 C# 和 VB.NET，提供基本的面向物件與 Web 開發支援。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566178" y="3797379"/>
            <a:ext cx="630079" cy="22860"/>
          </a:xfrm>
          <a:prstGeom prst="roundRect">
            <a:avLst>
              <a:gd name="adj" fmla="val 118127"/>
            </a:avLst>
          </a:prstGeom>
          <a:solidFill>
            <a:srgbClr val="535455"/>
          </a:solidFill>
          <a:ln/>
        </p:spPr>
      </p:sp>
      <p:sp>
        <p:nvSpPr>
          <p:cNvPr id="11" name="Shape 8"/>
          <p:cNvSpPr/>
          <p:nvPr/>
        </p:nvSpPr>
        <p:spPr>
          <a:xfrm>
            <a:off x="6183987" y="3606284"/>
            <a:ext cx="405051" cy="405051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6303764" y="3673793"/>
            <a:ext cx="165497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376636" y="3583781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2005年：重大更新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376636" y="3972997"/>
            <a:ext cx="6623685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.NET Framework 2.0 引入泛型和 Windows Forms 改進，提供更強大的開發支援。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566178" y="5014674"/>
            <a:ext cx="630079" cy="22860"/>
          </a:xfrm>
          <a:prstGeom prst="roundRect">
            <a:avLst>
              <a:gd name="adj" fmla="val 118127"/>
            </a:avLst>
          </a:prstGeom>
          <a:solidFill>
            <a:srgbClr val="535455"/>
          </a:solidFill>
          <a:ln/>
        </p:spPr>
      </p:sp>
      <p:sp>
        <p:nvSpPr>
          <p:cNvPr id="16" name="Shape 13"/>
          <p:cNvSpPr/>
          <p:nvPr/>
        </p:nvSpPr>
        <p:spPr>
          <a:xfrm>
            <a:off x="6183987" y="4823579"/>
            <a:ext cx="405051" cy="405051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6302812" y="4891088"/>
            <a:ext cx="167402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7376636" y="4801076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2008年：功能擴展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376636" y="5190292"/>
            <a:ext cx="6623685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.NET Framework 3.0 和 3.5 添加了 WPF、WCF 和 LINQ，大幅增強功能。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6566178" y="6231969"/>
            <a:ext cx="630079" cy="22860"/>
          </a:xfrm>
          <a:prstGeom prst="roundRect">
            <a:avLst>
              <a:gd name="adj" fmla="val 118127"/>
            </a:avLst>
          </a:prstGeom>
          <a:solidFill>
            <a:srgbClr val="535455"/>
          </a:solidFill>
          <a:ln/>
        </p:spPr>
      </p:sp>
      <p:sp>
        <p:nvSpPr>
          <p:cNvPr id="21" name="Shape 18"/>
          <p:cNvSpPr/>
          <p:nvPr/>
        </p:nvSpPr>
        <p:spPr>
          <a:xfrm>
            <a:off x="6183987" y="6040874"/>
            <a:ext cx="405051" cy="405051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22" name="Text 19"/>
          <p:cNvSpPr/>
          <p:nvPr/>
        </p:nvSpPr>
        <p:spPr>
          <a:xfrm>
            <a:off x="6307455" y="6108383"/>
            <a:ext cx="157996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7376636" y="6018371"/>
            <a:ext cx="2542222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2019年後：進入維護階段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7376636" y="6407587"/>
            <a:ext cx="6623685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微軟宣布 .NET Framework 停止大版本更新，進入維護階段，新開發推薦使用 .NET Core/.NET 5+。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685" y="881658"/>
            <a:ext cx="12042934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C# 和 .NET Framework 發展時間線（2002-2019）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303770" y="1929527"/>
            <a:ext cx="22860" cy="5418415"/>
          </a:xfrm>
          <a:prstGeom prst="roundRect">
            <a:avLst>
              <a:gd name="adj" fmla="val 134177"/>
            </a:avLst>
          </a:prstGeom>
          <a:solidFill>
            <a:srgbClr val="535455"/>
          </a:solidFill>
          <a:ln/>
        </p:spPr>
      </p:sp>
      <p:sp>
        <p:nvSpPr>
          <p:cNvPr id="4" name="Shape 2"/>
          <p:cNvSpPr/>
          <p:nvPr/>
        </p:nvSpPr>
        <p:spPr>
          <a:xfrm>
            <a:off x="6392347" y="2378154"/>
            <a:ext cx="715685" cy="22860"/>
          </a:xfrm>
          <a:prstGeom prst="roundRect">
            <a:avLst>
              <a:gd name="adj" fmla="val 134177"/>
            </a:avLst>
          </a:prstGeom>
          <a:solidFill>
            <a:srgbClr val="535455"/>
          </a:solidFill>
          <a:ln/>
        </p:spPr>
      </p:sp>
      <p:sp>
        <p:nvSpPr>
          <p:cNvPr id="5" name="Shape 3"/>
          <p:cNvSpPr/>
          <p:nvPr/>
        </p:nvSpPr>
        <p:spPr>
          <a:xfrm>
            <a:off x="7085171" y="2159556"/>
            <a:ext cx="460058" cy="46005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6" name="Text 4"/>
          <p:cNvSpPr/>
          <p:nvPr/>
        </p:nvSpPr>
        <p:spPr>
          <a:xfrm>
            <a:off x="7262217" y="2236232"/>
            <a:ext cx="10584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829514" y="2133957"/>
            <a:ext cx="4361021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2002：C# 1.0 / .NET Framework 1.0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15685" y="2576036"/>
            <a:ext cx="547485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首次發布，支援基礎的面向物件程式設計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22369" y="3400425"/>
            <a:ext cx="715685" cy="22860"/>
          </a:xfrm>
          <a:prstGeom prst="roundRect">
            <a:avLst>
              <a:gd name="adj" fmla="val 134177"/>
            </a:avLst>
          </a:prstGeom>
          <a:solidFill>
            <a:srgbClr val="535455"/>
          </a:solidFill>
          <a:ln/>
        </p:spPr>
      </p:sp>
      <p:sp>
        <p:nvSpPr>
          <p:cNvPr id="10" name="Shape 8"/>
          <p:cNvSpPr/>
          <p:nvPr/>
        </p:nvSpPr>
        <p:spPr>
          <a:xfrm>
            <a:off x="7085171" y="3181826"/>
            <a:ext cx="460058" cy="46005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1" name="Text 9"/>
          <p:cNvSpPr/>
          <p:nvPr/>
        </p:nvSpPr>
        <p:spPr>
          <a:xfrm>
            <a:off x="7221141" y="3258502"/>
            <a:ext cx="188119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439864" y="3156228"/>
            <a:ext cx="4496276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2005：C# 2.0 / .NET Framework 2.0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439864" y="3598307"/>
            <a:ext cx="547485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引入泛型（Generics）和 Nullable 類型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392347" y="4320540"/>
            <a:ext cx="715685" cy="22860"/>
          </a:xfrm>
          <a:prstGeom prst="roundRect">
            <a:avLst>
              <a:gd name="adj" fmla="val 134177"/>
            </a:avLst>
          </a:prstGeom>
          <a:solidFill>
            <a:srgbClr val="535455"/>
          </a:solidFill>
          <a:ln/>
        </p:spPr>
      </p:sp>
      <p:sp>
        <p:nvSpPr>
          <p:cNvPr id="15" name="Shape 13"/>
          <p:cNvSpPr/>
          <p:nvPr/>
        </p:nvSpPr>
        <p:spPr>
          <a:xfrm>
            <a:off x="7085171" y="4101941"/>
            <a:ext cx="460058" cy="46005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6" name="Text 14"/>
          <p:cNvSpPr/>
          <p:nvPr/>
        </p:nvSpPr>
        <p:spPr>
          <a:xfrm>
            <a:off x="7220069" y="4178617"/>
            <a:ext cx="19026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1735693" y="4076343"/>
            <a:ext cx="445484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2007：C# 3.0 / .NET Framework 3.5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15685" y="4518422"/>
            <a:ext cx="547485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添加 LINQ（語言集成查詢）和自動屬性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22369" y="5240655"/>
            <a:ext cx="715685" cy="22860"/>
          </a:xfrm>
          <a:prstGeom prst="roundRect">
            <a:avLst>
              <a:gd name="adj" fmla="val 134177"/>
            </a:avLst>
          </a:prstGeom>
          <a:solidFill>
            <a:srgbClr val="535455"/>
          </a:solidFill>
          <a:ln/>
        </p:spPr>
      </p:sp>
      <p:sp>
        <p:nvSpPr>
          <p:cNvPr id="20" name="Shape 18"/>
          <p:cNvSpPr/>
          <p:nvPr/>
        </p:nvSpPr>
        <p:spPr>
          <a:xfrm>
            <a:off x="7085171" y="5022056"/>
            <a:ext cx="460058" cy="46005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21" name="Text 19"/>
          <p:cNvSpPr/>
          <p:nvPr/>
        </p:nvSpPr>
        <p:spPr>
          <a:xfrm>
            <a:off x="7225427" y="5098733"/>
            <a:ext cx="179427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439864" y="4996458"/>
            <a:ext cx="438662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2012：C# 5.0 / .NET Framework 4.5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439864" y="5438537"/>
            <a:ext cx="547485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引入 async/await 支援非同步程式設計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92347" y="6160770"/>
            <a:ext cx="715685" cy="22860"/>
          </a:xfrm>
          <a:prstGeom prst="roundRect">
            <a:avLst>
              <a:gd name="adj" fmla="val 134177"/>
            </a:avLst>
          </a:prstGeom>
          <a:solidFill>
            <a:srgbClr val="535455"/>
          </a:solidFill>
          <a:ln/>
        </p:spPr>
      </p:sp>
      <p:sp>
        <p:nvSpPr>
          <p:cNvPr id="25" name="Shape 23"/>
          <p:cNvSpPr/>
          <p:nvPr/>
        </p:nvSpPr>
        <p:spPr>
          <a:xfrm>
            <a:off x="7085171" y="5942171"/>
            <a:ext cx="460058" cy="460057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26" name="Text 24"/>
          <p:cNvSpPr/>
          <p:nvPr/>
        </p:nvSpPr>
        <p:spPr>
          <a:xfrm>
            <a:off x="7222212" y="6018848"/>
            <a:ext cx="18597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1838206" y="5916573"/>
            <a:ext cx="435233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2019：C# 7.3 / .NET Framework 4.8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15685" y="6358652"/>
            <a:ext cx="547485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微調功能與性能增強，.NET Framework 最後一個主要版本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508" y="784622"/>
            <a:ext cx="7284720" cy="568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.NET Core：跨平台新一代開發平台</a:t>
            </a:r>
            <a:endParaRPr lang="en-US" sz="3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08" y="1625679"/>
            <a:ext cx="909280" cy="14548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18561" y="1807488"/>
            <a:ext cx="2273260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2016年：首次發布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1818561" y="2200632"/>
            <a:ext cx="6688931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.NET Core 1.0 發布，支援基本的 Web 開發（ASP.NET Core），引入跨平台能力。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508" y="3080504"/>
            <a:ext cx="909280" cy="14548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18561" y="3262313"/>
            <a:ext cx="2273260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2019年：全面支援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1818561" y="3655457"/>
            <a:ext cx="6688931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.NET Core 3.0/3.1 支援 Windows 桌面應用（WPF 和 WinForms），並對效能和功能進行全面優化。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08" y="4535329"/>
            <a:ext cx="909280" cy="14548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18561" y="4717137"/>
            <a:ext cx="2273260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2020年：統一平台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1818561" y="5110282"/>
            <a:ext cx="6688931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.NET 5.0 將 .NET Core 和 .NET Framework 合併，統一為 .NET 5，不再使用「Core」的名稱。</a:t>
            </a:r>
            <a:endParaRPr lang="en-US" sz="14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508" y="5990153"/>
            <a:ext cx="909280" cy="145482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818561" y="6171962"/>
            <a:ext cx="2273260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2021年起：持續發展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1818561" y="6565106"/>
            <a:ext cx="6688931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.NET 6/7/8/9 每年發布新版本，增加雲原生開發、微服務支援、效能優化等特性。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5325" y="546259"/>
            <a:ext cx="7645360" cy="620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.NET 5 及後續版本（2020 至今）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695325" y="1564481"/>
            <a:ext cx="1323975" cy="1144667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893921" y="1938099"/>
            <a:ext cx="85725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2217896" y="1763078"/>
            <a:ext cx="248340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.NET 5 (2020)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2217896" y="2192655"/>
            <a:ext cx="2583418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C# 9.0，統一平台，紀錄類型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2118598" y="2699623"/>
            <a:ext cx="11717179" cy="11430"/>
          </a:xfrm>
          <a:prstGeom prst="roundRect">
            <a:avLst>
              <a:gd name="adj" fmla="val 260737"/>
            </a:avLst>
          </a:prstGeom>
          <a:solidFill>
            <a:srgbClr val="535455"/>
          </a:solidFill>
          <a:ln/>
        </p:spPr>
      </p:sp>
      <p:sp>
        <p:nvSpPr>
          <p:cNvPr id="8" name="Shape 6"/>
          <p:cNvSpPr/>
          <p:nvPr/>
        </p:nvSpPr>
        <p:spPr>
          <a:xfrm>
            <a:off x="695325" y="2808446"/>
            <a:ext cx="2647950" cy="1144667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9" name="Text 7"/>
          <p:cNvSpPr/>
          <p:nvPr/>
        </p:nvSpPr>
        <p:spPr>
          <a:xfrm>
            <a:off x="893921" y="3182064"/>
            <a:ext cx="152281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3541871" y="3007043"/>
            <a:ext cx="216967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.NET 6 LTS (2021)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3541871" y="3436620"/>
            <a:ext cx="2169676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C# 10.0，長期支持版本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3442573" y="3943588"/>
            <a:ext cx="10393204" cy="11430"/>
          </a:xfrm>
          <a:prstGeom prst="roundRect">
            <a:avLst>
              <a:gd name="adj" fmla="val 260737"/>
            </a:avLst>
          </a:prstGeom>
          <a:solidFill>
            <a:srgbClr val="535455"/>
          </a:solidFill>
          <a:ln/>
        </p:spPr>
      </p:sp>
      <p:sp>
        <p:nvSpPr>
          <p:cNvPr id="13" name="Shape 11"/>
          <p:cNvSpPr/>
          <p:nvPr/>
        </p:nvSpPr>
        <p:spPr>
          <a:xfrm>
            <a:off x="695325" y="4052411"/>
            <a:ext cx="3971925" cy="1144667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14" name="Text 12"/>
          <p:cNvSpPr/>
          <p:nvPr/>
        </p:nvSpPr>
        <p:spPr>
          <a:xfrm>
            <a:off x="893921" y="4426029"/>
            <a:ext cx="153948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4865846" y="4251008"/>
            <a:ext cx="1653183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.NET 7 (2022)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4865846" y="4680585"/>
            <a:ext cx="1653183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C# 11.0，泛型增強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4766548" y="5187553"/>
            <a:ext cx="9069229" cy="11430"/>
          </a:xfrm>
          <a:prstGeom prst="roundRect">
            <a:avLst>
              <a:gd name="adj" fmla="val 260737"/>
            </a:avLst>
          </a:prstGeom>
          <a:solidFill>
            <a:srgbClr val="535455"/>
          </a:solidFill>
          <a:ln/>
        </p:spPr>
      </p:sp>
      <p:sp>
        <p:nvSpPr>
          <p:cNvPr id="18" name="Shape 16"/>
          <p:cNvSpPr/>
          <p:nvPr/>
        </p:nvSpPr>
        <p:spPr>
          <a:xfrm>
            <a:off x="695325" y="5296376"/>
            <a:ext cx="5295900" cy="1144667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19" name="Text 17"/>
          <p:cNvSpPr/>
          <p:nvPr/>
        </p:nvSpPr>
        <p:spPr>
          <a:xfrm>
            <a:off x="893921" y="5669994"/>
            <a:ext cx="145256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1950" dirty="0"/>
          </a:p>
        </p:txBody>
      </p:sp>
      <p:sp>
        <p:nvSpPr>
          <p:cNvPr id="20" name="Text 18"/>
          <p:cNvSpPr/>
          <p:nvPr/>
        </p:nvSpPr>
        <p:spPr>
          <a:xfrm>
            <a:off x="6189821" y="5494972"/>
            <a:ext cx="2152412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.NET 8 (2023)</a:t>
            </a:r>
            <a:endParaRPr lang="en-US" sz="1950" dirty="0"/>
          </a:p>
        </p:txBody>
      </p:sp>
      <p:sp>
        <p:nvSpPr>
          <p:cNvPr id="21" name="Text 19"/>
          <p:cNvSpPr/>
          <p:nvPr/>
        </p:nvSpPr>
        <p:spPr>
          <a:xfrm>
            <a:off x="6189821" y="5924550"/>
            <a:ext cx="2152412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C# 12.0，原生 AOT 編譯</a:t>
            </a:r>
            <a:endParaRPr lang="en-US" sz="1550" dirty="0"/>
          </a:p>
        </p:txBody>
      </p:sp>
      <p:sp>
        <p:nvSpPr>
          <p:cNvPr id="22" name="Shape 20"/>
          <p:cNvSpPr/>
          <p:nvPr/>
        </p:nvSpPr>
        <p:spPr>
          <a:xfrm>
            <a:off x="6090523" y="6431518"/>
            <a:ext cx="7745254" cy="11430"/>
          </a:xfrm>
          <a:prstGeom prst="roundRect">
            <a:avLst>
              <a:gd name="adj" fmla="val 260737"/>
            </a:avLst>
          </a:prstGeom>
          <a:solidFill>
            <a:srgbClr val="535455"/>
          </a:solidFill>
          <a:ln/>
        </p:spPr>
      </p:sp>
      <p:sp>
        <p:nvSpPr>
          <p:cNvPr id="23" name="Shape 21"/>
          <p:cNvSpPr/>
          <p:nvPr/>
        </p:nvSpPr>
        <p:spPr>
          <a:xfrm>
            <a:off x="695325" y="6540341"/>
            <a:ext cx="6619875" cy="1144667"/>
          </a:xfrm>
          <a:prstGeom prst="roundRect">
            <a:avLst>
              <a:gd name="adj" fmla="val 2604"/>
            </a:avLst>
          </a:prstGeom>
          <a:solidFill>
            <a:srgbClr val="3A3B3C"/>
          </a:solidFill>
          <a:ln/>
        </p:spPr>
      </p:sp>
      <p:sp>
        <p:nvSpPr>
          <p:cNvPr id="24" name="Text 22"/>
          <p:cNvSpPr/>
          <p:nvPr/>
        </p:nvSpPr>
        <p:spPr>
          <a:xfrm>
            <a:off x="893921" y="6913959"/>
            <a:ext cx="150495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1950" dirty="0"/>
          </a:p>
        </p:txBody>
      </p:sp>
      <p:sp>
        <p:nvSpPr>
          <p:cNvPr id="25" name="Text 23"/>
          <p:cNvSpPr/>
          <p:nvPr/>
        </p:nvSpPr>
        <p:spPr>
          <a:xfrm>
            <a:off x="7513796" y="6738938"/>
            <a:ext cx="2483406" cy="310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.NET 9 (2024)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7513796" y="7168515"/>
            <a:ext cx="2708672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C# 13.0 和新的轉義序列等功能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622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總結與對比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811179"/>
            <a:ext cx="7556421" cy="5656183"/>
          </a:xfrm>
          <a:prstGeom prst="roundRect">
            <a:avLst>
              <a:gd name="adj" fmla="val 60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1818799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1962507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特性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1962507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.NET Framework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1962507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.NET Core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2469118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2612827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發佈年份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2612827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2002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2612827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2016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3119438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5457" y="326314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跨平台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326314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僅支援 Windows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326314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支援 Windows、Linux、macOS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4132659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5457" y="427636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開源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427636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否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427636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是</a:t>
            </a:r>
            <a:endParaRPr lang="en-US" sz="1750" dirty="0"/>
          </a:p>
        </p:txBody>
      </p:sp>
      <p:sp>
        <p:nvSpPr>
          <p:cNvPr id="21" name="Shape 18"/>
          <p:cNvSpPr/>
          <p:nvPr/>
        </p:nvSpPr>
        <p:spPr>
          <a:xfrm>
            <a:off x="6287810" y="4782979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6515457" y="4926687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效能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9032438" y="4926687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較低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11545610" y="4926687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更高，持續優化</a:t>
            </a:r>
            <a:endParaRPr lang="en-US" sz="1750" dirty="0"/>
          </a:p>
        </p:txBody>
      </p:sp>
      <p:sp>
        <p:nvSpPr>
          <p:cNvPr id="25" name="Shape 22"/>
          <p:cNvSpPr/>
          <p:nvPr/>
        </p:nvSpPr>
        <p:spPr>
          <a:xfrm>
            <a:off x="6287810" y="5433298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6515457" y="5577007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未來發展</a:t>
            </a:r>
            <a:endParaRPr lang="en-US" sz="1750" dirty="0"/>
          </a:p>
        </p:txBody>
      </p:sp>
      <p:sp>
        <p:nvSpPr>
          <p:cNvPr id="27" name="Text 24"/>
          <p:cNvSpPr/>
          <p:nvPr/>
        </p:nvSpPr>
        <p:spPr>
          <a:xfrm>
            <a:off x="9032438" y="5577007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停止大版本更新，維護狀態</a:t>
            </a:r>
            <a:endParaRPr lang="en-US" sz="1750" dirty="0"/>
          </a:p>
        </p:txBody>
      </p:sp>
      <p:sp>
        <p:nvSpPr>
          <p:cNvPr id="28" name="Text 25"/>
          <p:cNvSpPr/>
          <p:nvPr/>
        </p:nvSpPr>
        <p:spPr>
          <a:xfrm>
            <a:off x="11545610" y="5577007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持續更新，未來方向</a:t>
            </a:r>
            <a:endParaRPr lang="en-US" sz="1750" dirty="0"/>
          </a:p>
        </p:txBody>
      </p:sp>
      <p:sp>
        <p:nvSpPr>
          <p:cNvPr id="29" name="Shape 26"/>
          <p:cNvSpPr/>
          <p:nvPr/>
        </p:nvSpPr>
        <p:spPr>
          <a:xfrm>
            <a:off x="6287810" y="6446520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6515457" y="65902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應用場景</a:t>
            </a:r>
            <a:endParaRPr lang="en-US" sz="1750" dirty="0"/>
          </a:p>
        </p:txBody>
      </p:sp>
      <p:sp>
        <p:nvSpPr>
          <p:cNvPr id="31" name="Text 28"/>
          <p:cNvSpPr/>
          <p:nvPr/>
        </p:nvSpPr>
        <p:spPr>
          <a:xfrm>
            <a:off x="9032438" y="659022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舊專案、企業內部應用</a:t>
            </a:r>
            <a:endParaRPr lang="en-US" sz="1750" dirty="0"/>
          </a:p>
        </p:txBody>
      </p:sp>
      <p:sp>
        <p:nvSpPr>
          <p:cNvPr id="32" name="Text 29"/>
          <p:cNvSpPr/>
          <p:nvPr/>
        </p:nvSpPr>
        <p:spPr>
          <a:xfrm>
            <a:off x="11545610" y="6590228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新專案、雲原生、微服務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2281</TotalTime>
  <Words>634</Words>
  <Application>Microsoft Office PowerPoint</Application>
  <PresentationFormat>自定义</PresentationFormat>
  <Paragraphs>105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Prata</vt:lpstr>
      <vt:lpstr>Raleway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Arlo</cp:lastModifiedBy>
  <cp:revision>3</cp:revision>
  <dcterms:created xsi:type="dcterms:W3CDTF">2024-12-17T16:24:41Z</dcterms:created>
  <dcterms:modified xsi:type="dcterms:W3CDTF">2024-12-19T06:27:42Z</dcterms:modified>
</cp:coreProperties>
</file>